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500" r:id="rId2"/>
    <p:sldId id="501" r:id="rId3"/>
    <p:sldId id="502" r:id="rId4"/>
    <p:sldId id="503" r:id="rId5"/>
    <p:sldId id="504" r:id="rId6"/>
    <p:sldId id="505" r:id="rId7"/>
    <p:sldId id="506" r:id="rId8"/>
    <p:sldId id="507" r:id="rId9"/>
    <p:sldId id="508" r:id="rId10"/>
    <p:sldId id="489" r:id="rId11"/>
    <p:sldId id="490" r:id="rId12"/>
    <p:sldId id="491" r:id="rId13"/>
    <p:sldId id="492" r:id="rId14"/>
    <p:sldId id="493" r:id="rId15"/>
    <p:sldId id="494" r:id="rId16"/>
    <p:sldId id="495" r:id="rId17"/>
    <p:sldId id="49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G Han" initials="MH" lastIdx="1" clrIdx="0"/>
  <p:cmAuthor id="2" name="XiangxinyueMeng" initials="MXXY" lastIdx="7" clrIdx="1"/>
  <p:cmAuthor id="3" name="彭 一娇" initials="彭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70BD"/>
    <a:srgbClr val="9966FF"/>
    <a:srgbClr val="F79F9F"/>
    <a:srgbClr val="F36D6D"/>
    <a:srgbClr val="C92ADE"/>
    <a:srgbClr val="7F3FFF"/>
    <a:srgbClr val="6DA3F3"/>
    <a:srgbClr val="EAA832"/>
    <a:srgbClr val="F0C270"/>
    <a:srgbClr val="C74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9" autoAdjust="0"/>
    <p:restoredTop sz="80896" autoAdjust="0"/>
  </p:normalViewPr>
  <p:slideViewPr>
    <p:cSldViewPr snapToGrid="0">
      <p:cViewPr varScale="1">
        <p:scale>
          <a:sx n="63" d="100"/>
          <a:sy n="63" d="100"/>
        </p:scale>
        <p:origin x="1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F4364-EC92-4137-858B-DC6A2E99E353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D03B6-EE05-459B-B918-932A62130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D03B6-EE05-459B-B918-932A6213072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D03B6-EE05-459B-B918-932A6213072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4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CD03B6-EE05-459B-B918-932A621307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D03B6-EE05-459B-B918-932A6213072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D03B6-EE05-459B-B918-932A6213072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D03B6-EE05-459B-B918-932A6213072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D03B6-EE05-459B-B918-932A6213072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E146A5-01CE-4721-9A94-5B88B7FC9C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E146A5-01CE-4721-9A94-5B88B7FC9C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E146A5-01CE-4721-9A94-5B88B7FC9C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E146A5-01CE-4721-9A94-5B88B7FC9C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0D92-0D21-1442-892A-BE3257859206}" type="slidenum">
              <a:rPr lang="en-US" altLang="zh-CN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974AB83-57E1-484F-B4FC-E8487BBA834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8C9323-7E23-4E70-AE97-DC09F5896A8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E00977-AB86-4073-B8AF-5A6A247AABA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 userDrawn="1"/>
        </p:nvSpPr>
        <p:spPr bwMode="auto">
          <a:xfrm>
            <a:off x="4041156" y="1588"/>
            <a:ext cx="8150844" cy="5752259"/>
          </a:xfrm>
          <a:custGeom>
            <a:avLst/>
            <a:gdLst>
              <a:gd name="T0" fmla="*/ 730 w 4318"/>
              <a:gd name="T1" fmla="*/ 1015 h 3051"/>
              <a:gd name="T2" fmla="*/ 1736 w 4318"/>
              <a:gd name="T3" fmla="*/ 1623 h 3051"/>
              <a:gd name="T4" fmla="*/ 2905 w 4318"/>
              <a:gd name="T5" fmla="*/ 2071 h 3051"/>
              <a:gd name="T6" fmla="*/ 4020 w 4318"/>
              <a:gd name="T7" fmla="*/ 2923 h 3051"/>
              <a:gd name="T8" fmla="*/ 4318 w 4318"/>
              <a:gd name="T9" fmla="*/ 3051 h 3051"/>
              <a:gd name="T10" fmla="*/ 4318 w 4318"/>
              <a:gd name="T11" fmla="*/ 0 h 3051"/>
              <a:gd name="T12" fmla="*/ 0 w 4318"/>
              <a:gd name="T13" fmla="*/ 0 h 3051"/>
              <a:gd name="T14" fmla="*/ 730 w 4318"/>
              <a:gd name="T15" fmla="*/ 1015 h 3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18" h="3051">
                <a:moveTo>
                  <a:pt x="730" y="1015"/>
                </a:moveTo>
                <a:cubicBezTo>
                  <a:pt x="796" y="1632"/>
                  <a:pt x="1247" y="1628"/>
                  <a:pt x="1736" y="1623"/>
                </a:cubicBezTo>
                <a:cubicBezTo>
                  <a:pt x="2179" y="1619"/>
                  <a:pt x="2653" y="1615"/>
                  <a:pt x="2905" y="2071"/>
                </a:cubicBezTo>
                <a:cubicBezTo>
                  <a:pt x="3434" y="3031"/>
                  <a:pt x="3490" y="2455"/>
                  <a:pt x="4020" y="2923"/>
                </a:cubicBezTo>
                <a:cubicBezTo>
                  <a:pt x="4096" y="2991"/>
                  <a:pt x="4199" y="3031"/>
                  <a:pt x="4318" y="3051"/>
                </a:cubicBezTo>
                <a:cubicBezTo>
                  <a:pt x="4318" y="0"/>
                  <a:pt x="4318" y="0"/>
                  <a:pt x="4318" y="0"/>
                </a:cubicBezTo>
                <a:cubicBezTo>
                  <a:pt x="0" y="0"/>
                  <a:pt x="0" y="0"/>
                  <a:pt x="0" y="0"/>
                </a:cubicBezTo>
                <a:cubicBezTo>
                  <a:pt x="359" y="210"/>
                  <a:pt x="679" y="531"/>
                  <a:pt x="730" y="1015"/>
                </a:cubicBezTo>
              </a:path>
            </a:pathLst>
          </a:custGeom>
          <a:solidFill>
            <a:srgbClr val="F1B4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6"/>
          <p:cNvSpPr/>
          <p:nvPr userDrawn="1"/>
        </p:nvSpPr>
        <p:spPr bwMode="auto">
          <a:xfrm>
            <a:off x="5400595" y="1588"/>
            <a:ext cx="6791405" cy="5714577"/>
          </a:xfrm>
          <a:custGeom>
            <a:avLst/>
            <a:gdLst>
              <a:gd name="T0" fmla="*/ 609 w 3598"/>
              <a:gd name="T1" fmla="*/ 895 h 3031"/>
              <a:gd name="T2" fmla="*/ 1447 w 3598"/>
              <a:gd name="T3" fmla="*/ 1432 h 3031"/>
              <a:gd name="T4" fmla="*/ 2420 w 3598"/>
              <a:gd name="T5" fmla="*/ 1827 h 3031"/>
              <a:gd name="T6" fmla="*/ 3598 w 3598"/>
              <a:gd name="T7" fmla="*/ 3031 h 3031"/>
              <a:gd name="T8" fmla="*/ 3598 w 3598"/>
              <a:gd name="T9" fmla="*/ 0 h 3031"/>
              <a:gd name="T10" fmla="*/ 0 w 3598"/>
              <a:gd name="T11" fmla="*/ 0 h 3031"/>
              <a:gd name="T12" fmla="*/ 609 w 3598"/>
              <a:gd name="T13" fmla="*/ 895 h 3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98" h="3031">
                <a:moveTo>
                  <a:pt x="609" y="895"/>
                </a:moveTo>
                <a:cubicBezTo>
                  <a:pt x="664" y="1440"/>
                  <a:pt x="1039" y="1436"/>
                  <a:pt x="1447" y="1432"/>
                </a:cubicBezTo>
                <a:cubicBezTo>
                  <a:pt x="1815" y="1428"/>
                  <a:pt x="2211" y="1424"/>
                  <a:pt x="2420" y="1827"/>
                </a:cubicBezTo>
                <a:cubicBezTo>
                  <a:pt x="2743" y="2445"/>
                  <a:pt x="3288" y="2851"/>
                  <a:pt x="3598" y="3031"/>
                </a:cubicBezTo>
                <a:cubicBezTo>
                  <a:pt x="3598" y="0"/>
                  <a:pt x="3598" y="0"/>
                  <a:pt x="3598" y="0"/>
                </a:cubicBezTo>
                <a:cubicBezTo>
                  <a:pt x="0" y="0"/>
                  <a:pt x="0" y="0"/>
                  <a:pt x="0" y="0"/>
                </a:cubicBezTo>
                <a:cubicBezTo>
                  <a:pt x="299" y="185"/>
                  <a:pt x="566" y="469"/>
                  <a:pt x="609" y="895"/>
                </a:cubicBezTo>
              </a:path>
            </a:pathLst>
          </a:custGeom>
          <a:solidFill>
            <a:srgbClr val="2D4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135063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9924" y="34412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3145028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08" name="图片 10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4883" y="2468263"/>
            <a:ext cx="5114252" cy="35188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9F2985-2CFC-4A37-A404-11EF0268382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E53135-51D3-482B-A4D9-0117D671EB8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CA2740-0F7B-4FA1-93A9-B7754F793F0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EDF316-1BB8-458F-A17A-6E5F266518C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7486A4-882B-4DFD-AAF8-64D5402F3D2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7A8ED3-B68D-4BEF-AD15-32A3D732C92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A8DA33-4E51-4C54-A0AB-E0F4C029FEF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CC1DE1-FF3C-41FE-B1D3-32840DAE304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289340-C24D-4B38-8E08-172DABA4F5D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2021/11/9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3.m4a"/><Relationship Id="rId7" Type="http://schemas.openxmlformats.org/officeDocument/2006/relationships/image" Target="../media/image26.jpeg"/><Relationship Id="rId2" Type="http://schemas.microsoft.com/office/2007/relationships/media" Target="../media/media13.m4a"/><Relationship Id="rId1" Type="http://schemas.openxmlformats.org/officeDocument/2006/relationships/tags" Target="../tags/tag3.xml"/><Relationship Id="rId6" Type="http://schemas.openxmlformats.org/officeDocument/2006/relationships/image" Target="../media/image25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6.m4a"/><Relationship Id="rId7" Type="http://schemas.openxmlformats.org/officeDocument/2006/relationships/image" Target="../media/image31.png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hyperlink" Target="https://news.mydrivers.com/1/770/770865.htm" TargetMode="Externa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arthobservatory.nasa.gov/images/148052/early-season-dust-storm-hits-beijing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jpe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8.m4a"/><Relationship Id="rId7" Type="http://schemas.openxmlformats.org/officeDocument/2006/relationships/image" Target="../media/image9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20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9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90" y="0"/>
            <a:ext cx="12302490" cy="717255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ABEEC4-5235-4B7D-9845-C63D51A2E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10490" y="1985983"/>
            <a:ext cx="12302490" cy="20634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3280" y="1986280"/>
            <a:ext cx="1085532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000" b="1" dirty="0">
                <a:cs typeface="+mn-ea"/>
                <a:sym typeface="+mn-lt"/>
              </a:rPr>
              <a:t>How is the climate crisis affecting China?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prstClr val="black"/>
                </a:solidFill>
                <a:cs typeface="+mn-ea"/>
                <a:sym typeface="+mn-lt"/>
              </a:rPr>
              <a:t>Students from 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College of Environmental Science and Engineering, Peking University</a:t>
            </a:r>
            <a:endParaRPr lang="en-US" altLang="zh-CN" sz="4000" b="1" dirty="0"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cs typeface="+mn-ea"/>
                <a:sym typeface="+mn-lt"/>
              </a:rPr>
              <a:t>2021/11/09</a:t>
            </a:r>
            <a:endParaRPr lang="zh-CN" altLang="en-US" sz="4000" b="1" dirty="0">
              <a:cs typeface="+mn-ea"/>
              <a:sym typeface="+mn-lt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22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01318" y="649373"/>
            <a:ext cx="9693966" cy="5889205"/>
            <a:chOff x="1249017" y="581864"/>
            <a:chExt cx="9693966" cy="5889205"/>
          </a:xfrm>
        </p:grpSpPr>
        <p:sp>
          <p:nvSpPr>
            <p:cNvPr id="9" name="文本框 8"/>
            <p:cNvSpPr txBox="1"/>
            <p:nvPr/>
          </p:nvSpPr>
          <p:spPr>
            <a:xfrm>
              <a:off x="8313337" y="1118230"/>
              <a:ext cx="262964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 Bold" panose="02020603050405020304" charset="0"/>
                  <a:cs typeface="Times New Roman Bold" panose="02020603050405020304" charset="0"/>
                </a:rPr>
                <a:t>grain yield per unit area（</a:t>
              </a:r>
              <a:r>
                <a:rPr lang="en-US" altLang="zh-CN" sz="1600" b="1" dirty="0">
                  <a:latin typeface="Times New Roman Bold" panose="02020603050405020304" charset="0"/>
                  <a:cs typeface="Times New Roman Bold" panose="02020603050405020304" charset="0"/>
                </a:rPr>
                <a:t>×100</a:t>
              </a:r>
              <a:r>
                <a:rPr lang="zh-CN" altLang="en-US" sz="1600" b="1" dirty="0">
                  <a:latin typeface="Times New Roman Bold" panose="02020603050405020304" charset="0"/>
                  <a:cs typeface="Times New Roman Bold" panose="02020603050405020304" charset="0"/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249017" y="581864"/>
                  <a:ext cx="2408162" cy="112114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zh-CN" altLang="en-US" sz="1600" b="1" dirty="0">
                      <a:latin typeface="Times New Roman Bold" panose="02020603050405020304" charset="0"/>
                      <a:cs typeface="Times New Roman Bold" panose="02020603050405020304" charset="0"/>
                      <a:sym typeface="+mn-ea"/>
                    </a:rPr>
                    <a:t>per capita grain output</a:t>
                  </a:r>
                  <a:endParaRPr lang="zh-CN" altLang="en-US" sz="1600" b="1" dirty="0">
                    <a:latin typeface="Times New Roman Bold" panose="02020603050405020304" charset="0"/>
                    <a:cs typeface="Times New Roman Bold" panose="02020603050405020304" charset="0"/>
                  </a:endParaRPr>
                </a:p>
                <a:p>
                  <a:pPr algn="ctr"/>
                  <a:r>
                    <a:rPr lang="zh-CN" altLang="en-US" sz="1600" b="1" dirty="0">
                      <a:latin typeface="Times New Roman Bold" panose="02020603050405020304" charset="0"/>
                      <a:cs typeface="Times New Roman Bold" panose="02020603050405020304" charset="0"/>
                    </a:rPr>
                    <a:t>sown area</a:t>
                  </a:r>
                </a:p>
                <a:p>
                  <a:pPr algn="ctr"/>
                  <a:r>
                    <a:rPr lang="zh-CN" altLang="en-US" sz="1600" b="1" dirty="0">
                      <a:latin typeface="Times New Roman Bold" panose="02020603050405020304" charset="0"/>
                      <a:cs typeface="Times New Roman Bold" panose="02020603050405020304" charset="0"/>
                      <a:sym typeface="+mn-ea"/>
                    </a:rPr>
                    <a:t>Total grain output</a:t>
                  </a:r>
                  <a:endParaRPr lang="en-US" altLang="zh-CN" sz="1600" b="1" dirty="0">
                    <a:latin typeface="Times New Roman Bold" panose="02020603050405020304" charset="0"/>
                    <a:cs typeface="Times New Roman Bold" panose="02020603050405020304" charset="0"/>
                    <a:sym typeface="+mn-ea"/>
                  </a:endParaRPr>
                </a:p>
                <a:p>
                  <a:pPr algn="ctr"/>
                  <a:r>
                    <a:rPr lang="zh-CN" altLang="en-US" sz="1600" b="1" dirty="0">
                      <a:latin typeface="Times New Roman Bold" panose="02020603050405020304" charset="0"/>
                      <a:cs typeface="Times New Roman Bold" panose="02020603050405020304" charset="0"/>
                      <a:sym typeface="+mn-ea"/>
                    </a:rPr>
                    <a:t>（</a:t>
                  </a:r>
                  <a:r>
                    <a:rPr lang="en-US" altLang="zh-CN" sz="1600" b="1" dirty="0">
                      <a:latin typeface="Times New Roman Bold" panose="02020603050405020304" charset="0"/>
                      <a:cs typeface="Times New Roman Bold" panose="02020603050405020304" charset="0"/>
                      <a:sym typeface="+mn-ea"/>
                    </a:rPr>
                    <a:t>×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cs typeface="Times New Roman Bold" panose="02020603050405020304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cs typeface="Times New Roman Bold" panose="02020603050405020304" charset="0"/>
                              <a:sym typeface="+mn-ea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cs typeface="Times New Roman Bold" panose="02020603050405020304" charset="0"/>
                              <a:sym typeface="+mn-ea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zh-CN" altLang="en-US" sz="1600" b="1" dirty="0">
                      <a:latin typeface="Times New Roman Bold" panose="02020603050405020304" charset="0"/>
                      <a:cs typeface="Times New Roman Bold" panose="02020603050405020304" charset="0"/>
                      <a:sym typeface="+mn-ea"/>
                    </a:rPr>
                    <a:t>）</a:t>
                  </a:r>
                  <a:endParaRPr lang="zh-CN" altLang="en-US" sz="1600" b="1" dirty="0">
                    <a:latin typeface="Times New Roman Bold" panose="02020603050405020304" charset="0"/>
                    <a:cs typeface="Times New Roman Bold" panose="02020603050405020304" charset="0"/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017" y="581864"/>
                  <a:ext cx="2408162" cy="112114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/>
            <p:cNvGrpSpPr/>
            <p:nvPr/>
          </p:nvGrpSpPr>
          <p:grpSpPr>
            <a:xfrm>
              <a:off x="2172901" y="1703005"/>
              <a:ext cx="7846198" cy="4768064"/>
              <a:chOff x="2206487" y="1341783"/>
              <a:chExt cx="7846198" cy="476806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5"/>
              <a:srcRect l="4458" t="8662" r="3400"/>
              <a:stretch>
                <a:fillRect/>
              </a:stretch>
            </p:blipFill>
            <p:spPr>
              <a:xfrm>
                <a:off x="2206487" y="1341783"/>
                <a:ext cx="7846198" cy="4486247"/>
              </a:xfrm>
              <a:prstGeom prst="rect">
                <a:avLst/>
              </a:prstGeom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2731121" y="5711067"/>
                <a:ext cx="6790055" cy="3987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Times New Roman Bold" panose="02020603050405020304" charset="0"/>
                    <a:cs typeface="Times New Roman Bold" panose="02020603050405020304" charset="0"/>
                  </a:rPr>
                  <a:t>Development and changes of China's grain production</a:t>
                </a: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6126149" y="3490181"/>
                <a:ext cx="19287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Times New Roman Bold" panose="02020603050405020304" charset="0"/>
                    <a:cs typeface="Times New Roman Bold" panose="02020603050405020304" charset="0"/>
                  </a:rPr>
                  <a:t>t</a:t>
                </a:r>
                <a:r>
                  <a:rPr lang="zh-CN" altLang="en-US" b="1" dirty="0">
                    <a:latin typeface="Times New Roman Bold" panose="02020603050405020304" charset="0"/>
                    <a:cs typeface="Times New Roman Bold" panose="02020603050405020304" charset="0"/>
                  </a:rPr>
                  <a:t>otal grain output</a:t>
                </a:r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765193" y="1931472"/>
                <a:ext cx="11743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Times New Roman Bold" panose="02020603050405020304" charset="0"/>
                    <a:cs typeface="Times New Roman Bold" panose="02020603050405020304" charset="0"/>
                  </a:rPr>
                  <a:t>sown area</a:t>
                </a:r>
                <a:endParaRPr lang="zh-CN" altLang="en-US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704759" y="4372531"/>
                <a:ext cx="2469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Times New Roman Bold" panose="02020603050405020304" charset="0"/>
                    <a:cs typeface="Times New Roman Bold" panose="02020603050405020304" charset="0"/>
                  </a:rPr>
                  <a:t>per capita grain output</a:t>
                </a:r>
                <a:endParaRPr lang="zh-CN" altLang="en-US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896195" y="3059668"/>
                <a:ext cx="2574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Times New Roman Bold" panose="02020603050405020304" charset="0"/>
                    <a:cs typeface="Times New Roman Bold" panose="02020603050405020304" charset="0"/>
                  </a:rPr>
                  <a:t>grain yield per unit area</a:t>
                </a:r>
                <a:endParaRPr lang="zh-CN" altLang="en-US" dirty="0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9063576" y="2633090"/>
            <a:ext cx="2972480" cy="26437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China's agriculture accounts for 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9% of the world's arable land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yet it provides food and clothing for 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 of the world's population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15" name="矩形: 圆角 9"/>
          <p:cNvSpPr/>
          <p:nvPr/>
        </p:nvSpPr>
        <p:spPr>
          <a:xfrm>
            <a:off x="237477" y="74863"/>
            <a:ext cx="3318154" cy="548493"/>
          </a:xfrm>
          <a:prstGeom prst="roundRect">
            <a:avLst/>
          </a:prstGeom>
          <a:solidFill>
            <a:srgbClr val="F36D6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Agriculture Issue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-1" y="6558146"/>
            <a:ext cx="124507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zh-CN" alt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 </a:t>
            </a:r>
            <a:r>
              <a:rPr lang="en-US" altLang="zh-CN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 Jing, ZHANG Chao, et. al. </a:t>
            </a:r>
            <a:r>
              <a:rPr lang="en-US" altLang="zh-CN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Spatio</a:t>
            </a:r>
            <a:r>
              <a:rPr lang="en-US" altLang="zh-CN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temporal Evolution and Influencing Factors of Chinese Grain Production under Climate Change. Journal of Henan University(Natural Science). 2020: 50(6).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7"/>
    </mc:Choice>
    <mc:Fallback xmlns="">
      <p:transition spd="slow" advTm="24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24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47180" y="1092327"/>
            <a:ext cx="11399939" cy="5200907"/>
            <a:chOff x="155156" y="424815"/>
            <a:chExt cx="11399939" cy="5200907"/>
          </a:xfrm>
        </p:grpSpPr>
        <p:sp>
          <p:nvSpPr>
            <p:cNvPr id="4" name="文本框 3"/>
            <p:cNvSpPr txBox="1"/>
            <p:nvPr/>
          </p:nvSpPr>
          <p:spPr>
            <a:xfrm>
              <a:off x="155156" y="2836495"/>
              <a:ext cx="1653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Climate Change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361815" y="424815"/>
              <a:ext cx="6861810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Many diseases and pests began to evolve a unique hibernation mechanism, and the survival time gradually increased</a:t>
              </a: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Many of the northern diseases and insects were brought to the south without corresponding natural enemies to contain them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186977" y="770036"/>
              <a:ext cx="1905635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plant diseases 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insect pests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186977" y="2735949"/>
              <a:ext cx="178794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extreme weathe</a:t>
              </a:r>
              <a:r>
                <a:rPr lang="en-US" altLang="zh-CN" sz="160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361815" y="2256456"/>
              <a:ext cx="7193280" cy="135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Large-scale precipitation will cause landslides and mountain floods, resulting in the breach of the reservoir dike</a:t>
              </a: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xtreme droughts can reduce crop yields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56180" y="4619625"/>
              <a:ext cx="9016365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light resources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; Planting area and system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……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52702" y="4056062"/>
              <a:ext cx="3819843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Example: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Since the 1990s, the climate in northeast China has changed significantly, and rice can no longer be grown in some areas, while the planting range of warm-loving plants in northwest China has expanded.</a:t>
              </a: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1905636" y="1202055"/>
              <a:ext cx="389890" cy="3607435"/>
            </a:xfrm>
            <a:prstGeom prst="leftBrace">
              <a:avLst>
                <a:gd name="adj1" fmla="val 5931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左大括号 15"/>
            <p:cNvSpPr/>
            <p:nvPr/>
          </p:nvSpPr>
          <p:spPr>
            <a:xfrm>
              <a:off x="4075044" y="713740"/>
              <a:ext cx="204222" cy="1024255"/>
            </a:xfrm>
            <a:prstGeom prst="leftBrace">
              <a:avLst>
                <a:gd name="adj1" fmla="val 3839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左大括号 13"/>
            <p:cNvSpPr/>
            <p:nvPr/>
          </p:nvSpPr>
          <p:spPr>
            <a:xfrm>
              <a:off x="4016199" y="2439403"/>
              <a:ext cx="204222" cy="1024255"/>
            </a:xfrm>
            <a:prstGeom prst="leftBrace">
              <a:avLst>
                <a:gd name="adj1" fmla="val 3839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 flipV="1">
              <a:off x="6876288" y="4840638"/>
              <a:ext cx="609282" cy="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9"/>
          <p:cNvSpPr/>
          <p:nvPr/>
        </p:nvSpPr>
        <p:spPr>
          <a:xfrm>
            <a:off x="237477" y="74863"/>
            <a:ext cx="3318154" cy="548493"/>
          </a:xfrm>
          <a:prstGeom prst="roundRect">
            <a:avLst/>
          </a:prstGeom>
          <a:solidFill>
            <a:srgbClr val="F36D6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Agriculture Issue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1" y="6558146"/>
            <a:ext cx="124507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zh-CN" altLang="en-US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 </a:t>
            </a:r>
            <a:r>
              <a:rPr lang="en-US" altLang="zh-CN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XIE Wei, WEI </a:t>
            </a:r>
            <a:r>
              <a:rPr lang="en-US" altLang="zh-CN" sz="105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Wei,CUI</a:t>
            </a:r>
            <a:r>
              <a:rPr lang="en-US" altLang="zh-CN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Qi.The</a:t>
            </a:r>
            <a:r>
              <a:rPr lang="en-US" altLang="zh-CN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impacts of climate change on the yield of staple crops in China: a Meta-analysis[J]. China </a:t>
            </a:r>
            <a:r>
              <a:rPr lang="en-US" altLang="zh-CN" sz="105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population,resources</a:t>
            </a:r>
            <a:r>
              <a:rPr lang="en-US" altLang="zh-CN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environment,2019,29(1):79-85</a:t>
            </a:r>
            <a:r>
              <a:rPr lang="zh-CN" altLang="en-US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．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17" name="音频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4"/>
    </mc:Choice>
    <mc:Fallback xmlns="">
      <p:transition spd="slow" advTm="35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95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9814" y="2559920"/>
            <a:ext cx="3992245" cy="1592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“I have two dreams:</a:t>
            </a:r>
          </a:p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dream of enjoying the cool under the grain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dream of covering the world with hybrid rice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556" y="1624965"/>
            <a:ext cx="5549324" cy="36839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8162" y="1624965"/>
            <a:ext cx="5035550" cy="656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Academician Yuan Longping (1930.9-2021.5) </a:t>
            </a: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"Father of Hybrid Rice"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47127" y="770217"/>
            <a:ext cx="989774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 is making great efforts in agricultural production to mitigate the impact of global climate change on food production.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2915" y="4431030"/>
            <a:ext cx="5035550" cy="726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People in China,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People of the World.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3680" y="5616575"/>
            <a:ext cx="1172464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On October 26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nanfan public experimental base in Sanya city, Hainan province announced the results of double season rice yield measurement: 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Hainan has achieved the goal of 1500 kg per unit area of double season rice, creating the highest local double season rice yield per mu record!</a:t>
            </a:r>
          </a:p>
        </p:txBody>
      </p:sp>
      <p:sp>
        <p:nvSpPr>
          <p:cNvPr id="8" name="矩形: 圆角 9"/>
          <p:cNvSpPr/>
          <p:nvPr/>
        </p:nvSpPr>
        <p:spPr>
          <a:xfrm>
            <a:off x="237477" y="74863"/>
            <a:ext cx="3318154" cy="548493"/>
          </a:xfrm>
          <a:prstGeom prst="roundRect">
            <a:avLst/>
          </a:prstGeom>
          <a:solidFill>
            <a:srgbClr val="F36D6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Agriculture Issue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8"/>
    </mc:Choice>
    <mc:Fallback xmlns="">
      <p:transition spd="slow" advTm="11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063884"/>
            <a:ext cx="4574903" cy="324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30" y="2083014"/>
            <a:ext cx="5086047" cy="323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255171" y="5403915"/>
            <a:ext cx="5587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4630" algn="ct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Mean summer warming relative to the 1986–2005 average</a:t>
            </a:r>
          </a:p>
        </p:txBody>
      </p:sp>
      <p:sp>
        <p:nvSpPr>
          <p:cNvPr id="10" name="矩形 9"/>
          <p:cNvSpPr/>
          <p:nvPr/>
        </p:nvSpPr>
        <p:spPr>
          <a:xfrm>
            <a:off x="5757025" y="5413260"/>
            <a:ext cx="6736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4630" algn="ct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Change in the number of heatwave exposure compared with the historical average number of events (1986–2005 average)</a:t>
            </a:r>
            <a:endParaRPr lang="zh-CN" altLang="en-US" sz="16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171" y="946138"/>
            <a:ext cx="1168510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In 49 large cities in the United States, changes in extreme hot and extreme cold temperatures are projected to result in more than 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9,000 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additional premature deaths per year under a higher scenario by the end of the century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.</a:t>
            </a:r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矩形: 圆角 9"/>
          <p:cNvSpPr/>
          <p:nvPr/>
        </p:nvSpPr>
        <p:spPr>
          <a:xfrm>
            <a:off x="237477" y="74863"/>
            <a:ext cx="3318154" cy="548493"/>
          </a:xfrm>
          <a:prstGeom prst="roundRect">
            <a:avLst/>
          </a:prstGeom>
          <a:solidFill>
            <a:srgbClr val="F36D6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Health Issue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2" y="6558146"/>
            <a:ext cx="10015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000000"/>
                </a:solidFill>
                <a:latin typeface="Shaker2Lancet-Bold"/>
              </a:rPr>
              <a:t>Reference</a:t>
            </a:r>
            <a:r>
              <a:rPr lang="zh-CN" altLang="en-US" sz="1050" b="1" dirty="0">
                <a:solidFill>
                  <a:srgbClr val="000000"/>
                </a:solidFill>
                <a:latin typeface="Shaker2Lancet-Bold"/>
              </a:rPr>
              <a:t>：</a:t>
            </a:r>
            <a:r>
              <a:rPr lang="en-US" altLang="zh-CN" sz="1050" b="1" dirty="0">
                <a:solidFill>
                  <a:srgbClr val="000000"/>
                </a:solidFill>
                <a:latin typeface="Shaker2Lancet-Bold"/>
              </a:rPr>
              <a:t>Watts, Nick, et al The 2018 report of the Lancet Countdown on health and climate change: shaping the health of nations for centuries to come[J]. The Lancet, 2018.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94"/>
    </mc:Choice>
    <mc:Fallback xmlns="">
      <p:transition spd="slow" advTm="24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909" y="828565"/>
            <a:ext cx="5308873" cy="5442230"/>
          </a:xfrm>
          <a:prstGeom prst="rect">
            <a:avLst/>
          </a:prstGeom>
        </p:spPr>
      </p:pic>
      <p:sp>
        <p:nvSpPr>
          <p:cNvPr id="6" name="矩形: 圆角 9"/>
          <p:cNvSpPr/>
          <p:nvPr/>
        </p:nvSpPr>
        <p:spPr>
          <a:xfrm>
            <a:off x="237477" y="74863"/>
            <a:ext cx="3318154" cy="548493"/>
          </a:xfrm>
          <a:prstGeom prst="roundRect">
            <a:avLst/>
          </a:prstGeom>
          <a:solidFill>
            <a:srgbClr val="F36D6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Health Issue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0" y="1298668"/>
            <a:ext cx="5540095" cy="5201534"/>
          </a:xfrm>
          <a:prstGeom prst="rect">
            <a:avLst/>
          </a:prstGeom>
        </p:spPr>
      </p:pic>
      <p:sp>
        <p:nvSpPr>
          <p:cNvPr id="10" name="îş1iďe"/>
          <p:cNvSpPr txBox="1"/>
          <p:nvPr/>
        </p:nvSpPr>
        <p:spPr>
          <a:xfrm>
            <a:off x="149256" y="878781"/>
            <a:ext cx="6310104" cy="3506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5000"/>
            </a:pPr>
            <a:r>
              <a:rPr lang="en-US" altLang="zh-CN" b="1" dirty="0">
                <a:cs typeface="+mn-ea"/>
                <a:sym typeface="+mn-lt"/>
              </a:rPr>
              <a:t>Ten Climate Hazards And six aspects of human systems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1" y="6558146"/>
            <a:ext cx="8899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000000"/>
                </a:solidFill>
                <a:latin typeface="Shaker2Lancet-Bold"/>
              </a:rPr>
              <a:t>Reference</a:t>
            </a:r>
            <a:r>
              <a:rPr lang="zh-CN" altLang="en-US" sz="1050" b="1" dirty="0">
                <a:solidFill>
                  <a:srgbClr val="000000"/>
                </a:solidFill>
                <a:latin typeface="Shaker2Lancet-Bold"/>
              </a:rPr>
              <a:t>：</a:t>
            </a:r>
            <a:r>
              <a:rPr lang="en-US" altLang="zh-CN" sz="1050" b="1" dirty="0">
                <a:solidFill>
                  <a:srgbClr val="000000"/>
                </a:solidFill>
                <a:latin typeface="Shaker2Lancet-Bold"/>
              </a:rPr>
              <a:t>Impact of climate change on human infectious diseases: Empirical evidence and human adaptation</a:t>
            </a:r>
            <a:endParaRPr lang="zh-CN" altLang="en-US" sz="1050" b="1" dirty="0">
              <a:solidFill>
                <a:srgbClr val="000000"/>
              </a:solidFill>
              <a:latin typeface="Shaker2Lancet-Bold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3"/>
    </mc:Choice>
    <mc:Fallback xmlns="">
      <p:transition spd="slow" advTm="24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b="4898"/>
          <a:stretch>
            <a:fillRect/>
          </a:stretch>
        </p:blipFill>
        <p:spPr>
          <a:xfrm>
            <a:off x="1264967" y="1373177"/>
            <a:ext cx="9662065" cy="4862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" y="6558146"/>
            <a:ext cx="8899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zh-CN" altLang="en-US" sz="105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05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05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Lancet</a:t>
            </a:r>
            <a:r>
              <a:rPr lang="en-US" altLang="zh-CN" sz="105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Countdown on health and climate change: from 25 years of inaction to a global transformation for public health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0891" y="1003845"/>
            <a:ext cx="91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·Some countries have taken national health climate adaptation strategies or plans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9" name="矩形: 圆角 9"/>
          <p:cNvSpPr/>
          <p:nvPr/>
        </p:nvSpPr>
        <p:spPr>
          <a:xfrm>
            <a:off x="237477" y="74863"/>
            <a:ext cx="3318154" cy="54849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Adaptation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7"/>
    </mc:Choice>
    <mc:Fallback xmlns="">
      <p:transition spd="slow" advTm="7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136" y="136525"/>
            <a:ext cx="7365712" cy="17166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t="6747" b="15433"/>
          <a:stretch>
            <a:fillRect/>
          </a:stretch>
        </p:blipFill>
        <p:spPr>
          <a:xfrm>
            <a:off x="4890978" y="1973438"/>
            <a:ext cx="6749812" cy="429028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37477" y="1976778"/>
            <a:ext cx="4175035" cy="34163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Local efforts includ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ing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A</a:t>
            </a:r>
            <a:r>
              <a:rPr lang="zh-CN" altLang="en-US" dirty="0">
                <a:cs typeface="+mn-ea"/>
                <a:sym typeface="+mn-lt"/>
              </a:rPr>
              <a:t>ltering urban design (for example, by using cool roofs, tree shades, and green walkways) 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I</a:t>
            </a:r>
            <a:r>
              <a:rPr lang="zh-CN" altLang="en-US" dirty="0">
                <a:cs typeface="+mn-ea"/>
                <a:sym typeface="+mn-lt"/>
              </a:rPr>
              <a:t>mproving water management (for example, via desalination plants or watershed protection)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can provide health and social justice benefits, elicit neighborhood participation, and increase resilience for specific populations, such as outdoor workers.</a:t>
            </a:r>
          </a:p>
        </p:txBody>
      </p:sp>
      <p:sp>
        <p:nvSpPr>
          <p:cNvPr id="12" name="矩形: 圆角 9"/>
          <p:cNvSpPr/>
          <p:nvPr/>
        </p:nvSpPr>
        <p:spPr>
          <a:xfrm>
            <a:off x="237477" y="74863"/>
            <a:ext cx="3318154" cy="54849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Adaptation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" y="6558146"/>
            <a:ext cx="8899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Reference: US Fourth National Climate Assessment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7"/>
    </mc:Choice>
    <mc:Fallback xmlns="">
      <p:transition spd="slow" advTm="12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69924" y="1807491"/>
            <a:ext cx="5426076" cy="162150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+mn-lt"/>
                <a:ea typeface="+mn-ea"/>
                <a:cs typeface="+mn-ea"/>
                <a:sym typeface="+mn-lt"/>
              </a:rPr>
              <a:t>Thanks!</a:t>
            </a:r>
            <a:endParaRPr lang="zh-CN" altLang="en-US"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1"/>
    </mc:Choice>
    <mc:Fallback xmlns="">
      <p:transition spd="slow" advTm="2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3120" y="6253026"/>
            <a:ext cx="2147657" cy="60497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683191" y="416004"/>
            <a:ext cx="0" cy="36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759391" y="334394"/>
            <a:ext cx="4677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50800" dist="38100" dir="2700000" algn="tl" rotWithShape="0">
                    <a:srgbClr val="F0F0F0">
                      <a:lumMod val="25000"/>
                      <a:alpha val="19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Extreme Rainfall in Zhengzhou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>
                <a:outerShdw blurRad="50800" dist="38100" dir="2700000" algn="tl" rotWithShape="0">
                  <a:srgbClr val="F0F0F0">
                    <a:lumMod val="25000"/>
                    <a:alpha val="19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23" name="组合 67"/>
          <p:cNvGrpSpPr/>
          <p:nvPr/>
        </p:nvGrpSpPr>
        <p:grpSpPr>
          <a:xfrm rot="10800000">
            <a:off x="-7" y="238282"/>
            <a:ext cx="2473701" cy="689655"/>
            <a:chOff x="5358206" y="390814"/>
            <a:chExt cx="3109152" cy="517241"/>
          </a:xfrm>
          <a:solidFill>
            <a:schemeClr val="accent1"/>
          </a:solidFill>
        </p:grpSpPr>
        <p:sp>
          <p:nvSpPr>
            <p:cNvPr id="24" name="矩形 9"/>
            <p:cNvSpPr/>
            <p:nvPr/>
          </p:nvSpPr>
          <p:spPr>
            <a:xfrm>
              <a:off x="5358206" y="390814"/>
              <a:ext cx="3109152" cy="517241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B02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0800000">
              <a:off x="5358206" y="443556"/>
              <a:ext cx="3038204" cy="39241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09712" y="947181"/>
            <a:ext cx="70448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From 18:00 on July 18</a:t>
            </a:r>
            <a:r>
              <a:rPr lang="en-US" altLang="zh-CN" sz="2000" baseline="30000" dirty="0" err="1"/>
              <a:t>th</a:t>
            </a:r>
            <a:r>
              <a:rPr lang="en-US" altLang="zh-CN" sz="2000" baseline="30000" dirty="0"/>
              <a:t> </a:t>
            </a:r>
            <a:r>
              <a:rPr lang="zh-CN" altLang="en-US" sz="2000" dirty="0"/>
              <a:t>to 0:00 on July 21</a:t>
            </a:r>
            <a:r>
              <a:rPr lang="en-US" altLang="zh-CN" sz="2000" baseline="30000" dirty="0" err="1"/>
              <a:t>st</a:t>
            </a:r>
            <a:r>
              <a:rPr lang="zh-CN" altLang="en-US" sz="2000" dirty="0"/>
              <a:t>, 2021, a rare and sustained heavy precipitation</a:t>
            </a:r>
            <a:r>
              <a:rPr lang="en-US" altLang="zh-CN" sz="2000" dirty="0"/>
              <a:t> </a:t>
            </a:r>
            <a:r>
              <a:rPr lang="zh-CN" altLang="en-US" sz="2000" dirty="0"/>
              <a:t>occurred in </a:t>
            </a:r>
            <a:r>
              <a:rPr lang="zh-CN" altLang="en-US" sz="2000" b="1" dirty="0">
                <a:solidFill>
                  <a:srgbClr val="C00000"/>
                </a:solidFill>
              </a:rPr>
              <a:t>Zhengzhou</a:t>
            </a:r>
            <a:r>
              <a:rPr lang="en-US" altLang="zh-CN" sz="2000" b="1" dirty="0">
                <a:solidFill>
                  <a:srgbClr val="C00000"/>
                </a:solidFill>
              </a:rPr>
              <a:t>, </a:t>
            </a:r>
            <a:r>
              <a:rPr lang="en-US" altLang="zh-CN" sz="2000" dirty="0"/>
              <a:t>Henan province. In three days, an entire </a:t>
            </a:r>
            <a:r>
              <a:rPr lang="en-US" altLang="zh-CN" sz="2000" b="1" dirty="0">
                <a:solidFill>
                  <a:srgbClr val="C00000"/>
                </a:solidFill>
              </a:rPr>
              <a:t>year’s-worth</a:t>
            </a:r>
            <a:r>
              <a:rPr lang="en-US" altLang="zh-CN" sz="2000" dirty="0"/>
              <a:t> of rain fell on this city. </a:t>
            </a:r>
            <a:endParaRPr lang="zh-CN" altLang="en-US" sz="2000" dirty="0"/>
          </a:p>
        </p:txBody>
      </p:sp>
      <p:sp>
        <p:nvSpPr>
          <p:cNvPr id="2" name="AutoShape 2" descr="图片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0293" y="1531302"/>
            <a:ext cx="3861216" cy="1934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293" y="4075078"/>
            <a:ext cx="3348038" cy="9341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60293" y="3556689"/>
            <a:ext cx="2002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3A907F"/>
                </a:solidFill>
                <a:effectLst/>
                <a:latin typeface="+mj-lt"/>
              </a:rPr>
              <a:t>Guardian</a:t>
            </a:r>
            <a:endParaRPr lang="zh-CN" altLang="en-US" sz="2400" b="1" i="1" dirty="0"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60293" y="1157034"/>
            <a:ext cx="2002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A907F"/>
                </a:solidFill>
                <a:effectLst/>
                <a:latin typeface="+mj-lt"/>
              </a:defRPr>
            </a:lvl1pPr>
          </a:lstStyle>
          <a:p>
            <a:r>
              <a:rPr lang="en-US" altLang="zh-CN" i="1" dirty="0"/>
              <a:t>BBC</a:t>
            </a:r>
            <a:endParaRPr lang="zh-CN" altLang="en-US" i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7960293" y="5190710"/>
            <a:ext cx="3260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A907F"/>
                </a:solidFill>
                <a:effectLst/>
                <a:latin typeface="+mj-lt"/>
              </a:defRPr>
            </a:lvl1pPr>
          </a:lstStyle>
          <a:p>
            <a:r>
              <a:rPr lang="en-US" altLang="zh-CN" i="1" dirty="0"/>
              <a:t>New York Times</a:t>
            </a:r>
            <a:endParaRPr lang="zh-CN" altLang="en-US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0293" y="5677913"/>
            <a:ext cx="3981450" cy="113347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09710" y="2243250"/>
            <a:ext cx="70448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From 16:00 to 17:00 on July 20th, 2021, the rainfall in Zhengzhou reached </a:t>
            </a:r>
            <a:r>
              <a:rPr lang="en-US" altLang="zh-CN" sz="2000" b="1" dirty="0">
                <a:solidFill>
                  <a:srgbClr val="C00000"/>
                </a:solidFill>
              </a:rPr>
              <a:t>201.9 mm in one hour</a:t>
            </a:r>
            <a:r>
              <a:rPr lang="en-US" altLang="zh-CN" sz="2000" dirty="0"/>
              <a:t>.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7" y="3129287"/>
            <a:ext cx="3981451" cy="3312709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2850" y="6453435"/>
            <a:ext cx="5014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10"/>
              </a:rPr>
              <a:t>Fig 1: Precipitation GIF from July 19</a:t>
            </a:r>
            <a:r>
              <a:rPr lang="en-US" altLang="zh-CN" b="0" i="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10"/>
              </a:rPr>
              <a:t>th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10"/>
              </a:rPr>
              <a:t> to 20</a:t>
            </a:r>
            <a:r>
              <a:rPr lang="en-US" altLang="zh-CN" b="0" i="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10"/>
              </a:rPr>
              <a:t>th</a:t>
            </a:r>
            <a:endParaRPr lang="en-US" altLang="zh-CN" b="0" i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60293" y="728562"/>
            <a:ext cx="6130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rgbClr val="C00000"/>
                </a:solidFill>
              </a:rPr>
              <a:t>Related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News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445459" y="4018354"/>
            <a:ext cx="3194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More than 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100 </a:t>
            </a:r>
            <a:r>
              <a:rPr lang="en-US" altLang="zh-CN" b="1" i="1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West Lakes 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poured into Zhengzhou in one hour</a:t>
            </a:r>
          </a:p>
        </p:txBody>
      </p:sp>
      <p:sp>
        <p:nvSpPr>
          <p:cNvPr id="31" name="箭头: 右 30"/>
          <p:cNvSpPr/>
          <p:nvPr/>
        </p:nvSpPr>
        <p:spPr>
          <a:xfrm rot="3439377">
            <a:off x="5141184" y="3337407"/>
            <a:ext cx="1022555" cy="32546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7794523" y="629196"/>
            <a:ext cx="0" cy="626199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1320" y="4395365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Zhengzhou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14172" y="3425952"/>
            <a:ext cx="2601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Meteorological Centre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2">
        <p:fade/>
      </p:transition>
    </mc:Choice>
    <mc:Fallback xmlns="">
      <p:transition spd="med" advTm="800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3120" y="6253026"/>
            <a:ext cx="2147657" cy="60497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683191" y="416004"/>
            <a:ext cx="0" cy="36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67"/>
          <p:cNvGrpSpPr/>
          <p:nvPr/>
        </p:nvGrpSpPr>
        <p:grpSpPr>
          <a:xfrm rot="10800000">
            <a:off x="-7" y="238282"/>
            <a:ext cx="2473701" cy="689655"/>
            <a:chOff x="5358206" y="390814"/>
            <a:chExt cx="3109152" cy="517241"/>
          </a:xfrm>
          <a:solidFill>
            <a:schemeClr val="accent1"/>
          </a:solidFill>
        </p:grpSpPr>
        <p:sp>
          <p:nvSpPr>
            <p:cNvPr id="24" name="矩形 9"/>
            <p:cNvSpPr/>
            <p:nvPr/>
          </p:nvSpPr>
          <p:spPr>
            <a:xfrm>
              <a:off x="5358206" y="390814"/>
              <a:ext cx="3109152" cy="517241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B02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0800000">
              <a:off x="5358206" y="443556"/>
              <a:ext cx="3038204" cy="39241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AutoShape 2" descr="图片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59391" y="334394"/>
            <a:ext cx="4677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50800" dist="38100" dir="2700000" algn="tl" rotWithShape="0">
                    <a:srgbClr val="F0F0F0">
                      <a:lumMod val="25000"/>
                      <a:alpha val="19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Extreme Rainfall in Zhengzhou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>
                <a:outerShdw blurRad="50800" dist="38100" dir="2700000" algn="tl" rotWithShape="0">
                  <a:srgbClr val="F0F0F0">
                    <a:lumMod val="25000"/>
                    <a:alpha val="19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 descr="9c5b2f460a91a9f96c507047fb3db2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91" y="2104841"/>
            <a:ext cx="4042254" cy="3225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 descr="72cfebd7b75bb9f819814abeabdff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335" y="1107579"/>
            <a:ext cx="4677884" cy="2105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文本框 15"/>
          <p:cNvSpPr txBox="1"/>
          <p:nvPr/>
        </p:nvSpPr>
        <p:spPr>
          <a:xfrm>
            <a:off x="113777" y="1240304"/>
            <a:ext cx="613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Here are </a:t>
            </a:r>
            <a:r>
              <a:rPr lang="en-US" altLang="zh-CN" sz="2000" b="1" dirty="0">
                <a:solidFill>
                  <a:srgbClr val="C00000"/>
                </a:solidFill>
              </a:rPr>
              <a:t>some photos </a:t>
            </a:r>
            <a:r>
              <a:rPr lang="en-US" altLang="zh-CN" sz="2000" dirty="0"/>
              <a:t>pictured by one of my friends when he was stuck in Zhengzhou.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04640" y="5361254"/>
            <a:ext cx="467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V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iew from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Zhengzhou East High-speed Railway Station</a:t>
            </a:r>
          </a:p>
        </p:txBody>
      </p:sp>
      <p:pic>
        <p:nvPicPr>
          <p:cNvPr id="18" name="图片 17" descr="d32ac2ca58b86cb168373885b505aab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3185" y="3717640"/>
            <a:ext cx="4677885" cy="2630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文本框 18"/>
          <p:cNvSpPr txBox="1"/>
          <p:nvPr/>
        </p:nvSpPr>
        <p:spPr>
          <a:xfrm>
            <a:off x="7301418" y="6348621"/>
            <a:ext cx="484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 Volunteers played a very important role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74103" y="3212068"/>
            <a:ext cx="434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Life 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upplies delivered to Zhengzhou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480">
        <p:fade/>
      </p:transition>
    </mc:Choice>
    <mc:Fallback xmlns="">
      <p:transition spd="med" advTm="564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3120" y="6253026"/>
            <a:ext cx="2147657" cy="60497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683191" y="416004"/>
            <a:ext cx="0" cy="36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801508" y="386214"/>
            <a:ext cx="3294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50800" dist="38100" dir="2700000" algn="tl" rotWithShape="0">
                    <a:srgbClr val="F0F0F0">
                      <a:lumMod val="25000"/>
                      <a:alpha val="19000"/>
                    </a:srgbClr>
                  </a:outerShdw>
                </a:effectLst>
                <a:cs typeface="+mn-ea"/>
                <a:sym typeface="+mn-lt"/>
              </a:rPr>
              <a:t>Experience in Beijing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>
                <a:outerShdw blurRad="50800" dist="38100" dir="2700000" algn="tl" rotWithShape="0">
                  <a:srgbClr val="F0F0F0">
                    <a:lumMod val="25000"/>
                    <a:alpha val="19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23" name="组合 67"/>
          <p:cNvGrpSpPr/>
          <p:nvPr/>
        </p:nvGrpSpPr>
        <p:grpSpPr>
          <a:xfrm rot="10800000">
            <a:off x="-7" y="238282"/>
            <a:ext cx="2473701" cy="689655"/>
            <a:chOff x="5358206" y="390814"/>
            <a:chExt cx="3109152" cy="517241"/>
          </a:xfrm>
          <a:solidFill>
            <a:schemeClr val="accent1"/>
          </a:solidFill>
        </p:grpSpPr>
        <p:sp>
          <p:nvSpPr>
            <p:cNvPr id="24" name="矩形 9"/>
            <p:cNvSpPr/>
            <p:nvPr/>
          </p:nvSpPr>
          <p:spPr>
            <a:xfrm>
              <a:off x="5358206" y="390814"/>
              <a:ext cx="3109152" cy="517241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B02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0800000">
              <a:off x="5358206" y="443556"/>
              <a:ext cx="3038204" cy="39241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74" y="2052496"/>
            <a:ext cx="4325196" cy="3243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文本框 18"/>
          <p:cNvSpPr txBox="1"/>
          <p:nvPr/>
        </p:nvSpPr>
        <p:spPr>
          <a:xfrm>
            <a:off x="1062602" y="1352718"/>
            <a:ext cx="2822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SANDSTORM</a:t>
            </a:r>
            <a:endParaRPr kumimoji="1"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198308" y="5940280"/>
            <a:ext cx="5746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i="1" dirty="0"/>
              <a:t>“It’s</a:t>
            </a:r>
            <a:r>
              <a:rPr lang="zh-CN" altLang="en-US" sz="2000" i="1" dirty="0"/>
              <a:t>  </a:t>
            </a:r>
            <a:r>
              <a:rPr lang="en-US" altLang="zh-CN" sz="2000" i="1" dirty="0"/>
              <a:t>of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the</a:t>
            </a:r>
            <a:r>
              <a:rPr lang="zh-CN" altLang="en-US" sz="2000" i="1" dirty="0"/>
              <a:t> </a:t>
            </a:r>
            <a:r>
              <a:rPr lang="en-GB" altLang="zh-CN" sz="2000" i="1" dirty="0"/>
              <a:t>greatest intensity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over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10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years!”</a:t>
            </a:r>
            <a:endParaRPr kumimoji="1" lang="zh-CN" altLang="en-US" sz="2000" i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7819353" y="763444"/>
            <a:ext cx="4197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latin typeface="Comic Sans MS" panose="030F0702030302020204" pitchFamily="66" charset="0"/>
              </a:rPr>
              <a:t>PM</a:t>
            </a:r>
            <a:r>
              <a:rPr kumimoji="1" lang="en-GB" altLang="zh-CN" baseline="-25000" dirty="0">
                <a:latin typeface="Comic Sans MS" panose="030F0702030302020204" pitchFamily="66" charset="0"/>
              </a:rPr>
              <a:t>10</a:t>
            </a:r>
            <a:r>
              <a:rPr kumimoji="1" lang="en-GB" altLang="zh-CN" dirty="0">
                <a:latin typeface="Comic Sans MS" panose="030F0702030302020204" pitchFamily="66" charset="0"/>
              </a:rPr>
              <a:t> concentrations in most areas </a:t>
            </a:r>
            <a:r>
              <a:rPr kumimoji="1" lang="en-GB" altLang="zh-CN" b="1" dirty="0">
                <a:solidFill>
                  <a:srgbClr val="C00000"/>
                </a:solidFill>
                <a:latin typeface="Comic Sans MS" panose="030F0702030302020204" pitchFamily="66" charset="0"/>
              </a:rPr>
              <a:t>exceeded 2000 </a:t>
            </a:r>
            <a:r>
              <a:rPr kumimoji="1" lang="en-US" altLang="zh-CN" b="1" dirty="0">
                <a:solidFill>
                  <a:srgbClr val="C00000"/>
                </a:solidFill>
                <a:latin typeface="Comic Sans MS" panose="030F0702030302020204" pitchFamily="66" charset="0"/>
              </a:rPr>
              <a:t>μ</a:t>
            </a:r>
            <a:r>
              <a:rPr kumimoji="1" lang="en-GB" altLang="zh-CN" b="1" dirty="0">
                <a:solidFill>
                  <a:srgbClr val="C00000"/>
                </a:solidFill>
                <a:latin typeface="Comic Sans MS" panose="030F0702030302020204" pitchFamily="66" charset="0"/>
              </a:rPr>
              <a:t>G/m3</a:t>
            </a:r>
            <a:endParaRPr kumimoji="1" lang="zh-CN" altLang="en-US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33434" y="2427945"/>
            <a:ext cx="64373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Thick dust carrying extremely high levels of hazardous particles blows in from drought-hit </a:t>
            </a:r>
            <a:r>
              <a:rPr lang="en-US" altLang="zh-CN" sz="2000" b="1" dirty="0">
                <a:solidFill>
                  <a:srgbClr val="C00000"/>
                </a:solidFill>
              </a:rPr>
              <a:t>Mongolia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44774" y="5251608"/>
            <a:ext cx="613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photo on March 15</a:t>
            </a:r>
            <a:r>
              <a:rPr lang="en-US" altLang="zh-CN" baseline="30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2021, on PKU campus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33434" y="1394119"/>
            <a:ext cx="64373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A sandstorm that hit Beijing in March pushed air pollution </a:t>
            </a:r>
            <a:r>
              <a:rPr lang="en-US" altLang="zh-CN" sz="2000" b="1" dirty="0">
                <a:solidFill>
                  <a:srgbClr val="C00000"/>
                </a:solidFill>
              </a:rPr>
              <a:t>levels off the charts</a:t>
            </a:r>
            <a:r>
              <a:rPr lang="en-US" altLang="zh-CN" sz="2000" dirty="0"/>
              <a:t>, turned the sky yellow and reduced the sun to a blue dot.</a:t>
            </a:r>
            <a:endParaRPr lang="zh-CN" altLang="en-US" sz="2000" dirty="0"/>
          </a:p>
        </p:txBody>
      </p:sp>
      <p:sp>
        <p:nvSpPr>
          <p:cNvPr id="25" name="箭头: 右 24"/>
          <p:cNvSpPr/>
          <p:nvPr/>
        </p:nvSpPr>
        <p:spPr>
          <a:xfrm rot="19071037">
            <a:off x="7045257" y="875734"/>
            <a:ext cx="732507" cy="4217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 descr="Early Season Dust Storm Hits Beij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42" y="3076386"/>
            <a:ext cx="5072613" cy="33817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/>
          <p:cNvSpPr txBox="1"/>
          <p:nvPr/>
        </p:nvSpPr>
        <p:spPr>
          <a:xfrm>
            <a:off x="5811649" y="6408135"/>
            <a:ext cx="6608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8"/>
              </a:rPr>
              <a:t>Fig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8"/>
              </a:rPr>
              <a:t>2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8"/>
              </a:rPr>
              <a:t>: a natural-color image shows trajectory of dust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(NASA)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3385" y="3270960"/>
            <a:ext cx="5048955" cy="2657846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07">
        <p:fade/>
      </p:transition>
    </mc:Choice>
    <mc:Fallback xmlns="">
      <p:transition spd="med" advTm="568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3120" y="6253026"/>
            <a:ext cx="2147657" cy="60497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683191" y="416004"/>
            <a:ext cx="0" cy="36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801508" y="386214"/>
            <a:ext cx="3294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50800" dist="38100" dir="2700000" algn="tl" rotWithShape="0">
                    <a:srgbClr val="F0F0F0">
                      <a:lumMod val="25000"/>
                      <a:alpha val="19000"/>
                    </a:srgbClr>
                  </a:outerShdw>
                </a:effectLst>
                <a:cs typeface="+mn-ea"/>
                <a:sym typeface="+mn-lt"/>
              </a:rPr>
              <a:t>Experience in Beijing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>
                <a:outerShdw blurRad="50800" dist="38100" dir="2700000" algn="tl" rotWithShape="0">
                  <a:srgbClr val="F0F0F0">
                    <a:lumMod val="25000"/>
                    <a:alpha val="19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23" name="组合 67"/>
          <p:cNvGrpSpPr/>
          <p:nvPr/>
        </p:nvGrpSpPr>
        <p:grpSpPr>
          <a:xfrm rot="10800000">
            <a:off x="0" y="236562"/>
            <a:ext cx="2473701" cy="689655"/>
            <a:chOff x="5358206" y="390814"/>
            <a:chExt cx="3109152" cy="517241"/>
          </a:xfrm>
          <a:solidFill>
            <a:schemeClr val="accent1"/>
          </a:solidFill>
        </p:grpSpPr>
        <p:sp>
          <p:nvSpPr>
            <p:cNvPr id="24" name="矩形 9"/>
            <p:cNvSpPr/>
            <p:nvPr/>
          </p:nvSpPr>
          <p:spPr>
            <a:xfrm>
              <a:off x="5358206" y="390814"/>
              <a:ext cx="3109152" cy="517241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CB02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0800000">
              <a:off x="5358206" y="443556"/>
              <a:ext cx="3038204" cy="39241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03549" y="6197433"/>
            <a:ext cx="378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PKU campus shrouded in the snow</a:t>
            </a:r>
          </a:p>
        </p:txBody>
      </p:sp>
      <p:sp>
        <p:nvSpPr>
          <p:cNvPr id="21" name="矩形 20"/>
          <p:cNvSpPr/>
          <p:nvPr/>
        </p:nvSpPr>
        <p:spPr>
          <a:xfrm>
            <a:off x="6286757" y="920351"/>
            <a:ext cx="3377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GB" altLang="zh-CN" sz="3200" b="1" dirty="0"/>
              <a:t>Extreme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cold</a:t>
            </a:r>
            <a:endParaRPr kumimoji="1" lang="zh-CN" altLang="en-US" sz="32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4448754" y="1402110"/>
            <a:ext cx="68901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2000" dirty="0"/>
              <a:t>2021.1.7:</a:t>
            </a:r>
            <a:r>
              <a:rPr kumimoji="1" lang="zh-CN" altLang="en-US" sz="2000" dirty="0"/>
              <a:t> </a:t>
            </a:r>
            <a:r>
              <a:rPr kumimoji="1" lang="en-GB" altLang="zh-CN" sz="2000" dirty="0"/>
              <a:t>-19.6 ℃, the second lowest winter temperature since 1951</a:t>
            </a:r>
          </a:p>
          <a:p>
            <a:endParaRPr kumimoji="1" lang="en-GB" altLang="zh-CN" sz="2000" dirty="0"/>
          </a:p>
          <a:p>
            <a:pPr algn="just"/>
            <a:r>
              <a:rPr kumimoji="1" lang="en-US" altLang="zh-CN" sz="2000" dirty="0"/>
              <a:t>2021.10.17: -0.2</a:t>
            </a:r>
            <a:r>
              <a:rPr kumimoji="1" lang="en-GB" altLang="zh-CN" sz="2000" dirty="0"/>
              <a:t> ℃ </a:t>
            </a:r>
            <a:r>
              <a:rPr kumimoji="1" lang="en-US" altLang="zh-CN" sz="2000" dirty="0"/>
              <a:t>,</a:t>
            </a:r>
            <a:r>
              <a:rPr kumimoji="1" lang="en-GB" altLang="zh-CN" sz="2000" dirty="0"/>
              <a:t>the lowest since 1969. The first temperature below zero</a:t>
            </a:r>
            <a:r>
              <a:rPr kumimoji="1" lang="zh-CN" altLang="en-US" sz="2000" dirty="0"/>
              <a:t> </a:t>
            </a:r>
            <a:r>
              <a:rPr kumimoji="1" lang="en-GB" altLang="zh-CN" sz="2000" dirty="0"/>
              <a:t>was 20 days earlier.</a:t>
            </a:r>
          </a:p>
          <a:p>
            <a:pPr algn="just"/>
            <a:endParaRPr kumimoji="1" lang="en-GB" altLang="zh-CN" sz="2000" dirty="0"/>
          </a:p>
          <a:p>
            <a:pPr algn="just"/>
            <a:r>
              <a:rPr kumimoji="1" lang="en-US" altLang="zh-CN" sz="2000" dirty="0"/>
              <a:t>2021.</a:t>
            </a:r>
            <a:r>
              <a:rPr kumimoji="1" lang="en-GB" altLang="zh-CN" sz="2000" dirty="0"/>
              <a:t>11.6: first snow, which is much earlier than last year (11.21)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96000" y="3794130"/>
            <a:ext cx="3338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3200" b="1" dirty="0"/>
              <a:t>Extreme rainfall</a:t>
            </a:r>
            <a:endParaRPr kumimoji="1" lang="zh-CN" altLang="en-US" sz="3200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4448754" y="4532794"/>
            <a:ext cx="70532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2000" b="1" dirty="0"/>
              <a:t>Long</a:t>
            </a:r>
            <a:r>
              <a:rPr kumimoji="1" lang="zh-CN" altLang="en-US" sz="2000" dirty="0"/>
              <a:t>       </a:t>
            </a:r>
            <a:r>
              <a:rPr kumimoji="1" lang="en-GB" altLang="zh-CN" sz="2000" dirty="0"/>
              <a:t>Flood season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122 DAYS</a:t>
            </a:r>
            <a:endParaRPr kumimoji="1" lang="en-GB" altLang="zh-CN" sz="2000" b="1" dirty="0"/>
          </a:p>
          <a:p>
            <a:pPr algn="just"/>
            <a:r>
              <a:rPr kumimoji="1" lang="en-GB" altLang="zh-CN" sz="2000" b="1" dirty="0"/>
              <a:t>Strong</a:t>
            </a:r>
            <a:endParaRPr kumimoji="1" lang="en-US" altLang="zh-CN" sz="2000" b="1" dirty="0"/>
          </a:p>
          <a:p>
            <a:pPr algn="just"/>
            <a:r>
              <a:rPr kumimoji="1" lang="en-US" altLang="zh-CN" sz="2000" b="1" dirty="0"/>
              <a:t>1. </a:t>
            </a:r>
            <a:r>
              <a:rPr kumimoji="1" lang="en-US" altLang="zh-CN" sz="2000" dirty="0"/>
              <a:t>10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times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over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25 mm/d</a:t>
            </a:r>
            <a:r>
              <a:rPr kumimoji="1" lang="en-US" altLang="zh-CN" sz="2000" dirty="0"/>
              <a:t>, 2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times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over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50 mm/d</a:t>
            </a:r>
          </a:p>
          <a:p>
            <a:pPr algn="just"/>
            <a:r>
              <a:rPr kumimoji="1" lang="en-US" altLang="zh-CN" sz="2000" b="1" dirty="0"/>
              <a:t>2.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792mm,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90%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higher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than</a:t>
            </a:r>
            <a:r>
              <a:rPr kumimoji="1" lang="zh-CN" altLang="en-US" sz="2000" dirty="0"/>
              <a:t> </a:t>
            </a:r>
            <a:r>
              <a:rPr kumimoji="1" lang="en-GB" altLang="zh-CN" sz="2000" dirty="0"/>
              <a:t>annual data, </a:t>
            </a:r>
            <a:r>
              <a:rPr kumimoji="1" lang="en-US" altLang="zh-CN" sz="2000" dirty="0"/>
              <a:t>70%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higher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than</a:t>
            </a:r>
            <a:r>
              <a:rPr kumimoji="1" lang="zh-CN" altLang="en-US" sz="2000" dirty="0"/>
              <a:t> </a:t>
            </a:r>
            <a:r>
              <a:rPr kumimoji="1" lang="en-GB" altLang="zh-CN" sz="2000" dirty="0"/>
              <a:t>the data in recent </a:t>
            </a:r>
            <a:r>
              <a:rPr kumimoji="1" lang="en-US" altLang="zh-CN" sz="2000" dirty="0"/>
              <a:t>10</a:t>
            </a:r>
            <a:r>
              <a:rPr kumimoji="1" lang="zh-CN" altLang="en-US" sz="2000" dirty="0"/>
              <a:t> </a:t>
            </a:r>
            <a:r>
              <a:rPr kumimoji="1" lang="en-GB" altLang="zh-CN" sz="2000" dirty="0"/>
              <a:t>years</a:t>
            </a:r>
            <a:endParaRPr kumimoji="1" lang="en-US" altLang="zh-CN" sz="2000" dirty="0"/>
          </a:p>
          <a:p>
            <a:pPr algn="just"/>
            <a:r>
              <a:rPr kumimoji="1" lang="en-US" altLang="zh-CN" sz="2000" b="1" dirty="0"/>
              <a:t>3</a:t>
            </a:r>
            <a:r>
              <a:rPr kumimoji="1" lang="en-US" altLang="zh-CN" sz="2000" dirty="0"/>
              <a:t>. 400.4mm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July, t</a:t>
            </a:r>
            <a:r>
              <a:rPr kumimoji="1" lang="en-GB" altLang="zh-CN" sz="2000" dirty="0"/>
              <a:t>he most since monitoring began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1951</a:t>
            </a:r>
            <a:r>
              <a:rPr kumimoji="1" lang="zh-CN" altLang="en-US" sz="2000" dirty="0"/>
              <a:t>）</a:t>
            </a:r>
            <a:endParaRPr kumimoji="1" lang="en-GB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188" y="1148688"/>
            <a:ext cx="2807638" cy="5055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350">
        <p:fade/>
      </p:transition>
    </mc:Choice>
    <mc:Fallback xmlns="">
      <p:transition spd="med" advTm="35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804227"/>
            <a:ext cx="9296400" cy="5534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19425"/>
            <a:ext cx="3222883" cy="383857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9481820" y="2821939"/>
            <a:ext cx="1097280" cy="70104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278745" y="1892269"/>
            <a:ext cx="180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China is here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5" name="矩形: 圆角 9"/>
          <p:cNvSpPr/>
          <p:nvPr/>
        </p:nvSpPr>
        <p:spPr>
          <a:xfrm>
            <a:off x="91440" y="135255"/>
            <a:ext cx="6607810" cy="508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ym typeface="+mn-ea"/>
              </a:rPr>
              <a:t>Changes</a:t>
            </a: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in</a:t>
            </a: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heavy precipitation in the </a:t>
            </a:r>
            <a:r>
              <a:rPr lang="en-US" altLang="zh-CN" sz="2400" dirty="0" err="1">
                <a:sym typeface="+mn-ea"/>
              </a:rPr>
              <a:t>world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" name="直接连接符 1"/>
          <p:cNvCxnSpPr>
            <a:stCxn id="10" idx="7"/>
            <a:endCxn id="11" idx="2"/>
          </p:cNvCxnSpPr>
          <p:nvPr/>
        </p:nvCxnSpPr>
        <p:spPr>
          <a:xfrm flipV="1">
            <a:off x="10418445" y="2292350"/>
            <a:ext cx="762635" cy="63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7715" y="6498590"/>
            <a:ext cx="62623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dirty="0">
                <a:sym typeface="+mn-ea"/>
              </a:rPr>
              <a:t>Source: The Sixth Assessment Report of the Intergovernmental Panel on Climate Change 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82"/>
    </mc:Choice>
    <mc:Fallback xmlns="">
      <p:transition spd="slow" advTm="38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649686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814695" y="2627630"/>
            <a:ext cx="620204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Projected changes are shown at global warming levels of 1°C, 1.5°C, 2°C, and 4°C and are relative to 1850–1900,9 representing a climate without human influence. The figure depicts frequencies and increases in intensity of 10- or 50-year extreme events from the base period (1850–1900) under different global warming levels.</a:t>
            </a:r>
          </a:p>
          <a:p>
            <a:pPr algn="l"/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Extreme precipitation events are defined as the daily precipitation amount over land that was exceeded on average once in a decade during the 1850–1900 reference period. </a:t>
            </a:r>
            <a:endParaRPr lang="zh-CN" altLang="en-US"/>
          </a:p>
        </p:txBody>
      </p:sp>
      <p:sp>
        <p:nvSpPr>
          <p:cNvPr id="25" name="矩形: 圆角 9"/>
          <p:cNvSpPr/>
          <p:nvPr/>
        </p:nvSpPr>
        <p:spPr>
          <a:xfrm>
            <a:off x="7192010" y="963930"/>
            <a:ext cx="3583940" cy="10991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Heavy precipitation</a:t>
            </a:r>
          </a:p>
          <a:p>
            <a:pPr algn="l"/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(frequency and intensity)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3730" y="6428105"/>
            <a:ext cx="62623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dirty="0">
                <a:sym typeface="+mn-ea"/>
              </a:rPr>
              <a:t>Source: The Sixth Assessment Report of the Intergovernmental Panel on Climate Change 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05"/>
    </mc:Choice>
    <mc:Fallback xmlns="">
      <p:transition spd="slow" advTm="33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ZGJI202115011_00800"/>
          <p:cNvPicPr>
            <a:picLocks noGrp="1" noChangeAspect="1"/>
          </p:cNvPicPr>
          <p:nvPr>
            <p:ph idx="1"/>
          </p:nvPr>
        </p:nvPicPr>
        <p:blipFill>
          <a:blip r:embed="rId6"/>
          <a:srcRect l="9167" t="23410" r="126" b="10489"/>
          <a:stretch>
            <a:fillRect/>
          </a:stretch>
        </p:blipFill>
        <p:spPr>
          <a:xfrm>
            <a:off x="132080" y="1252220"/>
            <a:ext cx="6402705" cy="2520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8035" y="4829175"/>
            <a:ext cx="34925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</a:t>
            </a:r>
            <a:r>
              <a:rPr lang="zh-CN" altLang="en-US"/>
              <a:t>eatures</a:t>
            </a:r>
            <a:r>
              <a:rPr lang="en-US" altLang="zh-CN"/>
              <a:t> of extreme weather: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Wide variety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high frequency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long duration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strong seasonality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obvious regionality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0460" y="5997575"/>
            <a:ext cx="5532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In 2020, the direct economic loss  reach</a:t>
            </a:r>
            <a:r>
              <a:rPr lang="en-US" altLang="zh-CN" sz="2000"/>
              <a:t>ed</a:t>
            </a:r>
            <a:r>
              <a:rPr lang="zh-CN" altLang="en-US" sz="2000"/>
              <a:t> </a:t>
            </a:r>
          </a:p>
          <a:p>
            <a:r>
              <a:rPr lang="zh-CN" altLang="en-US" sz="2000">
                <a:solidFill>
                  <a:srgbClr val="C00000"/>
                </a:solidFill>
              </a:rPr>
              <a:t>368.1 billion yuan</a:t>
            </a:r>
          </a:p>
        </p:txBody>
      </p:sp>
      <p:sp>
        <p:nvSpPr>
          <p:cNvPr id="3" name="内容占位符 4"/>
          <p:cNvSpPr/>
          <p:nvPr/>
        </p:nvSpPr>
        <p:spPr>
          <a:xfrm>
            <a:off x="6402705" y="972185"/>
            <a:ext cx="5698490" cy="56102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>
                <a:sym typeface="+mn-ea"/>
              </a:rPr>
              <a:t>E</a:t>
            </a:r>
            <a:r>
              <a:rPr lang="zh-CN" altLang="en-US" sz="1800">
                <a:sym typeface="+mn-ea"/>
              </a:rPr>
              <a:t>xtreme weather</a:t>
            </a:r>
            <a:endParaRPr lang="zh-CN" altLang="en-US" sz="180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zh-CN" altLang="en-US" sz="1800">
                <a:sym typeface="+mn-ea"/>
              </a:rPr>
              <a:t>Bring greater economic costs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Financial system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800">
                <a:solidFill>
                  <a:srgbClr val="C00000"/>
                </a:solidFill>
              </a:rPr>
              <a:t>Physical risks</a:t>
            </a: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associated with economic losses caused by climate related events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800">
                <a:solidFill>
                  <a:srgbClr val="C00000"/>
                </a:solidFill>
              </a:rPr>
              <a:t>Transformation risks</a:t>
            </a: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associated with revaluation of carbon intensive assets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Agricultural sector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probably one of the </a:t>
            </a:r>
            <a:r>
              <a:rPr lang="zh-CN" altLang="en-US" sz="1800">
                <a:solidFill>
                  <a:srgbClr val="C00000"/>
                </a:solidFill>
              </a:rPr>
              <a:t>most sensitive</a:t>
            </a: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 sectors to climate change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2080" y="4091940"/>
            <a:ext cx="7103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bar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here means the loss annually and the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line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means the average loss over the last 30 years (Units: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One hundred million yuan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9" name="矩形: 圆角 9"/>
          <p:cNvSpPr/>
          <p:nvPr/>
        </p:nvSpPr>
        <p:spPr>
          <a:xfrm>
            <a:off x="237477" y="74863"/>
            <a:ext cx="3318154" cy="548493"/>
          </a:xfrm>
          <a:prstGeom prst="roundRect">
            <a:avLst/>
          </a:prstGeom>
          <a:solidFill>
            <a:srgbClr val="F36D6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Economic Issue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972185"/>
            <a:ext cx="23983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Direct GDP loss(100 million yuan)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78"/>
    </mc:Choice>
    <mc:Fallback xmlns="">
      <p:transition spd="slow" advTm="35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5739"/>
          <a:stretch>
            <a:fillRect/>
          </a:stretch>
        </p:blipFill>
        <p:spPr>
          <a:xfrm>
            <a:off x="1029970" y="893445"/>
            <a:ext cx="9876155" cy="3924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990" y="4921250"/>
            <a:ext cx="104990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zh-CN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emissions intensity of primary energy demand relative to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CO2 emissions per capita by country/region, 2000 and 2020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115" y="5854700"/>
            <a:ext cx="9458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Despite impressive growth in renewables since 2000, China remains heavily dependent on fossil fuels, with coal alone still meeting 60% of its total primary energy needs.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81" y="164017"/>
            <a:ext cx="2009918" cy="564545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9" name="矩形: 圆角 9"/>
          <p:cNvSpPr/>
          <p:nvPr/>
        </p:nvSpPr>
        <p:spPr>
          <a:xfrm>
            <a:off x="237477" y="74863"/>
            <a:ext cx="3318154" cy="548493"/>
          </a:xfrm>
          <a:prstGeom prst="roundRect">
            <a:avLst/>
          </a:prstGeom>
          <a:solidFill>
            <a:srgbClr val="F36D6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Economic Issue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77"/>
    </mc:Choice>
    <mc:Fallback xmlns="">
      <p:transition spd="slow" advTm="28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180,&quot;width&quot;:165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heme/theme1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0clybe0k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</Words>
  <Application>Microsoft Office PowerPoint</Application>
  <PresentationFormat>宽屏</PresentationFormat>
  <Paragraphs>148</Paragraphs>
  <Slides>17</Slides>
  <Notes>16</Notes>
  <HiddenSlides>0</HiddenSlides>
  <MMClips>17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Shaker2Lancet-Bold</vt:lpstr>
      <vt:lpstr>等线</vt:lpstr>
      <vt:lpstr>Arial</vt:lpstr>
      <vt:lpstr>Calibri</vt:lpstr>
      <vt:lpstr>Cambria Math</vt:lpstr>
      <vt:lpstr>Comic Sans MS</vt:lpstr>
      <vt:lpstr>Times New Roman</vt:lpstr>
      <vt:lpstr>Times New Roman Bold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WYZ</dc:creator>
  <cp:lastModifiedBy>Brown Charlie</cp:lastModifiedBy>
  <cp:revision>627</cp:revision>
  <dcterms:created xsi:type="dcterms:W3CDTF">2018-11-12T01:47:00Z</dcterms:created>
  <dcterms:modified xsi:type="dcterms:W3CDTF">2021-11-09T15:14:14Z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6C0E57648E7A425581661D6AF0EFF0CE</vt:lpwstr>
  </property>
  <property fmtid="{D5CDD505-2E9C-101B-9397-08002B2CF9AE}" pid="3" name="KSOProductBuildVer">
    <vt:lpwstr>2052-11.1.0.11045</vt:lpwstr>
  </property>
</Properties>
</file>